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85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5.png" ContentType="image/png"/>
  <Override PartName="/ppt/media/image60.png" ContentType="image/png"/>
  <Override PartName="/ppt/media/image84.png" ContentType="image/png"/>
  <Override PartName="/ppt/media/image3.png" ContentType="image/png"/>
  <Override PartName="/ppt/media/image82.png" ContentType="image/png"/>
  <Override PartName="/ppt/media/image1.png" ContentType="image/png"/>
  <Override PartName="/ppt/media/image83.png" ContentType="image/png"/>
  <Override PartName="/ppt/media/image2.png" ContentType="image/png"/>
  <Override PartName="/ppt/media/image7.png" ContentType="image/png"/>
  <Override PartName="/ppt/media/image62.png" ContentType="image/png"/>
  <Override PartName="/ppt/media/image8.png" ContentType="image/png"/>
  <Override PartName="/ppt/media/image63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47.png" ContentType="image/png"/>
  <Override PartName="/ppt/media/image4.jpeg" ContentType="image/jpeg"/>
  <Override PartName="/ppt/media/image14.png" ContentType="image/png"/>
  <Override PartName="/ppt/media/image39.png" ContentType="image/png"/>
  <Override PartName="/ppt/media/image15.png" ContentType="image/png"/>
  <Override PartName="/ppt/media/image16.png" ContentType="image/pn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.jpeg" ContentType="image/jpe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61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6666840"/>
            <a:ext cx="12191760" cy="233640"/>
          </a:xfrm>
          <a:prstGeom prst="rect">
            <a:avLst/>
          </a:prstGeom>
          <a:solidFill>
            <a:srgbClr val="00234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72000" y="6631920"/>
            <a:ext cx="1526040" cy="24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1100" spc="-1" strike="noStrike">
                <a:solidFill>
                  <a:srgbClr val="ffffff"/>
                </a:solidFill>
                <a:latin typeface="Ubuntu"/>
              </a:rPr>
              <a:t>Rocha e Rocha, 2019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40" name="CustomShape 3"/>
          <p:cNvSpPr/>
          <p:nvPr/>
        </p:nvSpPr>
        <p:spPr>
          <a:xfrm>
            <a:off x="4852800" y="6632280"/>
            <a:ext cx="2486160" cy="24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1100" spc="-1" strike="noStrike">
                <a:solidFill>
                  <a:srgbClr val="ffffff"/>
                </a:solidFill>
                <a:latin typeface="Ubuntu"/>
              </a:rPr>
              <a:t>Impressão 3D – De noob para noob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41" name="CustomShape 4"/>
          <p:cNvSpPr/>
          <p:nvPr/>
        </p:nvSpPr>
        <p:spPr>
          <a:xfrm>
            <a:off x="10498320" y="6638400"/>
            <a:ext cx="1683000" cy="24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fld id="{5534A476-AB5C-41A4-B43A-1B65F79F39B1}" type="slidenum">
              <a:rPr b="0" lang="pt-BR" sz="1100" spc="-1" strike="noStrike">
                <a:solidFill>
                  <a:srgbClr val="ffffff"/>
                </a:solidFill>
                <a:latin typeface="Ubuntu"/>
              </a:rPr>
              <a:t>&lt;número&gt;</a:t>
            </a:fld>
            <a:r>
              <a:rPr b="0" lang="pt-BR" sz="1100" spc="-1" strike="noStrike">
                <a:solidFill>
                  <a:srgbClr val="ffffff"/>
                </a:solidFill>
                <a:latin typeface="Ubuntu"/>
              </a:rPr>
              <a:t>/</a:t>
            </a:r>
            <a:fld id="{3E75514F-098D-460A-AF31-4C76B3618E73}" type="slidecount">
              <a:rPr b="0" lang="pt-BR" sz="1100" spc="-1" strike="noStrike">
                <a:solidFill>
                  <a:srgbClr val="ffffff"/>
                </a:solidFill>
                <a:latin typeface="Ubuntu"/>
              </a:rPr>
              <a:t>38</a:t>
            </a:fld>
            <a:endParaRPr b="0" lang="pt-BR" sz="1100" spc="-1" strike="noStrike">
              <a:latin typeface="Arial"/>
            </a:endParaRPr>
          </a:p>
        </p:txBody>
      </p:sp>
      <p:sp>
        <p:nvSpPr>
          <p:cNvPr id="42" name="Line 5"/>
          <p:cNvSpPr/>
          <p:nvPr/>
        </p:nvSpPr>
        <p:spPr>
          <a:xfrm>
            <a:off x="576000" y="944640"/>
            <a:ext cx="11448000" cy="360"/>
          </a:xfrm>
          <a:prstGeom prst="line">
            <a:avLst/>
          </a:prstGeom>
          <a:ln w="12600">
            <a:solidFill>
              <a:srgbClr val="003d73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11396160" y="5832000"/>
            <a:ext cx="693000" cy="733680"/>
          </a:xfrm>
          <a:prstGeom prst="rect">
            <a:avLst/>
          </a:prstGeom>
          <a:ln>
            <a:noFill/>
          </a:ln>
        </p:spPr>
      </p:pic>
      <p:sp>
        <p:nvSpPr>
          <p:cNvPr id="44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2346120" y="1620000"/>
            <a:ext cx="7498080" cy="106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0" lang="pt-BR" sz="6000" spc="-1" strike="noStrike">
                <a:solidFill>
                  <a:srgbClr val="002342"/>
                </a:solidFill>
                <a:latin typeface="Ubuntu"/>
                <a:ea typeface="DejaVu Sans"/>
              </a:rPr>
              <a:t>Manufatura Aditiva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3174120" y="2738160"/>
            <a:ext cx="5842080" cy="86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pt-BR" sz="2600" spc="-1" strike="noStrike">
                <a:solidFill>
                  <a:srgbClr val="002342"/>
                </a:solidFill>
                <a:latin typeface="Ubuntu"/>
                <a:ea typeface="DejaVu Sans"/>
              </a:rPr>
              <a:t>De noob para noob</a:t>
            </a:r>
            <a:endParaRPr b="0" lang="pt-BR" sz="26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pt-BR" sz="2600" spc="-1" strike="noStrike">
                <a:solidFill>
                  <a:srgbClr val="002342"/>
                </a:solidFill>
                <a:latin typeface="Ubuntu"/>
                <a:ea typeface="DejaVu Sans"/>
              </a:rPr>
              <a:t>Fundamentos e Introdução 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2571120" y="4005720"/>
            <a:ext cx="7049520" cy="52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pt-BR" sz="3200" spc="-1" strike="noStrike">
                <a:solidFill>
                  <a:srgbClr val="002342"/>
                </a:solidFill>
                <a:latin typeface="Ubuntu"/>
                <a:ea typeface="DejaVu Sans"/>
              </a:rPr>
              <a:t>Carlos R. Rocha, Marina Z. Rocha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11117520" y="72000"/>
            <a:ext cx="951480" cy="100764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168480" y="87480"/>
            <a:ext cx="4679640" cy="920160"/>
          </a:xfrm>
          <a:prstGeom prst="rect">
            <a:avLst/>
          </a:prstGeom>
          <a:ln>
            <a:noFill/>
          </a:ln>
        </p:spPr>
      </p:pic>
      <p:sp>
        <p:nvSpPr>
          <p:cNvPr id="87" name="CustomShape 4"/>
          <p:cNvSpPr/>
          <p:nvPr/>
        </p:nvSpPr>
        <p:spPr>
          <a:xfrm>
            <a:off x="2163600" y="4824000"/>
            <a:ext cx="7864200" cy="10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pt-BR" sz="2200" spc="-1" strike="noStrike">
                <a:solidFill>
                  <a:srgbClr val="000000"/>
                </a:solidFill>
                <a:latin typeface="Ubuntu"/>
                <a:ea typeface="DejaVu Sans"/>
              </a:rPr>
              <a:t>ASiMov – Automação, Sistemas e Movimento</a:t>
            </a:r>
            <a:endParaRPr b="0" lang="pt-BR" sz="2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pt-BR" sz="2200" spc="-1" strike="noStrike">
                <a:solidFill>
                  <a:srgbClr val="000000"/>
                </a:solidFill>
                <a:latin typeface="Ubuntu"/>
                <a:ea typeface="DejaVu Sans"/>
              </a:rPr>
              <a:t>GPAS – Grupo de Pesquisa em Automação e Sistemas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88" name="CustomShape 5"/>
          <p:cNvSpPr/>
          <p:nvPr/>
        </p:nvSpPr>
        <p:spPr>
          <a:xfrm>
            <a:off x="5040000" y="6408000"/>
            <a:ext cx="180360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1800" spc="-1" strike="noStrike">
                <a:latin typeface="Ubuntu"/>
              </a:rPr>
              <a:t>Setembro/2019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9" name="CustomShape 6"/>
          <p:cNvSpPr/>
          <p:nvPr/>
        </p:nvSpPr>
        <p:spPr>
          <a:xfrm flipV="1">
            <a:off x="0" y="6755040"/>
            <a:ext cx="12191760" cy="118440"/>
          </a:xfrm>
          <a:prstGeom prst="rect">
            <a:avLst/>
          </a:prstGeom>
          <a:solidFill>
            <a:srgbClr val="00234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478080" y="41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Fluxo de trabalho da impressão 3D</a:t>
            </a:r>
            <a:endParaRPr b="0" lang="pt-BR" sz="4400" spc="-1" strike="noStrike">
              <a:latin typeface="Arial"/>
            </a:endParaRPr>
          </a:p>
        </p:txBody>
      </p:sp>
      <p:grpSp>
        <p:nvGrpSpPr>
          <p:cNvPr id="133" name="Group 2"/>
          <p:cNvGrpSpPr/>
          <p:nvPr/>
        </p:nvGrpSpPr>
        <p:grpSpPr>
          <a:xfrm>
            <a:off x="1982880" y="1690560"/>
            <a:ext cx="8224560" cy="4372200"/>
            <a:chOff x="1982880" y="1690560"/>
            <a:chExt cx="8224560" cy="4372200"/>
          </a:xfrm>
        </p:grpSpPr>
        <p:sp>
          <p:nvSpPr>
            <p:cNvPr id="134" name="CustomShape 3"/>
            <p:cNvSpPr/>
            <p:nvPr/>
          </p:nvSpPr>
          <p:spPr>
            <a:xfrm>
              <a:off x="1982880" y="1690560"/>
              <a:ext cx="2172600" cy="708840"/>
            </a:xfrm>
            <a:prstGeom prst="rect">
              <a:avLst/>
            </a:prstGeom>
            <a:solidFill>
              <a:srgbClr val="deebf7">
                <a:alpha val="75000"/>
              </a:srgbClr>
            </a:solidFill>
            <a:ln w="54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marL="285840" indent="-28404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Obter modelo</a:t>
              </a:r>
              <a:endParaRPr b="0" lang="pt-BR" sz="1800" spc="-1" strike="noStrike">
                <a:latin typeface="Arial"/>
              </a:endParaRPr>
            </a:p>
            <a:p>
              <a:pPr marL="285840" indent="-28404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Modelar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35" name="CustomShape 4"/>
            <p:cNvSpPr/>
            <p:nvPr/>
          </p:nvSpPr>
          <p:spPr>
            <a:xfrm>
              <a:off x="4157280" y="2768400"/>
              <a:ext cx="2458080" cy="805680"/>
            </a:xfrm>
            <a:prstGeom prst="rect">
              <a:avLst/>
            </a:prstGeom>
            <a:solidFill>
              <a:srgbClr val="b4c7e7">
                <a:alpha val="75000"/>
              </a:srgbClr>
            </a:solidFill>
            <a:ln w="54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marL="285840" indent="-28404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Fatiamento</a:t>
              </a:r>
              <a:endParaRPr b="0" lang="pt-BR" sz="1800" spc="-1" strike="noStrike">
                <a:latin typeface="Arial"/>
              </a:endParaRPr>
            </a:p>
            <a:p>
              <a:pPr marL="285840" indent="-28404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Geração G-code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36" name="CustomShape 5"/>
            <p:cNvSpPr/>
            <p:nvPr/>
          </p:nvSpPr>
          <p:spPr>
            <a:xfrm>
              <a:off x="6142320" y="4038120"/>
              <a:ext cx="1982520" cy="780480"/>
            </a:xfrm>
            <a:prstGeom prst="rect">
              <a:avLst/>
            </a:prstGeom>
            <a:solidFill>
              <a:srgbClr val="9dc3e6">
                <a:alpha val="75000"/>
              </a:srgbClr>
            </a:solidFill>
            <a:ln w="54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marL="285840" indent="-28404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Impressão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37" name="CustomShape 6"/>
            <p:cNvSpPr/>
            <p:nvPr/>
          </p:nvSpPr>
          <p:spPr>
            <a:xfrm>
              <a:off x="8126640" y="5282280"/>
              <a:ext cx="2080800" cy="780480"/>
            </a:xfrm>
            <a:prstGeom prst="rect">
              <a:avLst/>
            </a:prstGeom>
            <a:solidFill>
              <a:srgbClr val="8faadc">
                <a:alpha val="75000"/>
              </a:srgbClr>
            </a:solidFill>
            <a:ln w="540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marL="285840" indent="-284040">
                <a:lnSpc>
                  <a:spcPct val="10000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Acabamento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38" name="CustomShape 7"/>
            <p:cNvSpPr/>
            <p:nvPr/>
          </p:nvSpPr>
          <p:spPr>
            <a:xfrm flipH="1" rot="16200000">
              <a:off x="3226320" y="2242800"/>
              <a:ext cx="768960" cy="1085400"/>
            </a:xfrm>
            <a:prstGeom prst="bentConnector2">
              <a:avLst/>
            </a:prstGeom>
            <a:noFill/>
            <a:ln w="76320">
              <a:solidFill>
                <a:srgbClr val="002342"/>
              </a:solidFill>
              <a:round/>
              <a:tailEnd len="med" type="triangle" w="med"/>
            </a:ln>
            <a:effectLst>
              <a:outerShdw dist="23040" dir="540000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CustomShape 8"/>
            <p:cNvSpPr/>
            <p:nvPr/>
          </p:nvSpPr>
          <p:spPr>
            <a:xfrm flipH="1" rot="16200000">
              <a:off x="5219640" y="3506040"/>
              <a:ext cx="851400" cy="990720"/>
            </a:xfrm>
            <a:prstGeom prst="bentConnector2">
              <a:avLst/>
            </a:prstGeom>
            <a:noFill/>
            <a:ln w="76320">
              <a:solidFill>
                <a:srgbClr val="002342"/>
              </a:solidFill>
              <a:round/>
              <a:tailEnd len="med" type="triangle" w="med"/>
            </a:ln>
            <a:effectLst>
              <a:outerShdw dist="23040" dir="540000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CustomShape 9"/>
            <p:cNvSpPr/>
            <p:nvPr/>
          </p:nvSpPr>
          <p:spPr>
            <a:xfrm flipH="1" rot="16200000">
              <a:off x="7202160" y="4750560"/>
              <a:ext cx="851400" cy="990360"/>
            </a:xfrm>
            <a:prstGeom prst="bentConnector2">
              <a:avLst/>
            </a:prstGeom>
            <a:noFill/>
            <a:ln w="76320">
              <a:solidFill>
                <a:srgbClr val="002342"/>
              </a:solidFill>
              <a:round/>
              <a:tailEnd len="med" type="triangle" w="med"/>
            </a:ln>
            <a:effectLst>
              <a:outerShdw dist="23040" dir="540000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14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Onde obter modelos para imprimir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2520000" y="1393560"/>
            <a:ext cx="883188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2560">
              <a:lnSpc>
                <a:spcPct val="90000"/>
              </a:lnSpc>
              <a:spcBef>
                <a:spcPts val="2551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Yeggi (www.yeggi.com) </a:t>
            </a:r>
            <a:endParaRPr b="0" lang="pt-BR" sz="3200" spc="-1" strike="noStrike">
              <a:latin typeface="Arial"/>
            </a:endParaRPr>
          </a:p>
          <a:p>
            <a:pPr marL="432000" indent="-322560">
              <a:lnSpc>
                <a:spcPct val="90000"/>
              </a:lnSpc>
              <a:spcBef>
                <a:spcPts val="2551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Thingiverse (www.thingiverse.com) </a:t>
            </a:r>
            <a:endParaRPr b="0" lang="pt-BR" sz="3200" spc="-1" strike="noStrike">
              <a:latin typeface="Arial"/>
            </a:endParaRPr>
          </a:p>
          <a:p>
            <a:pPr marL="432000" indent="-322560">
              <a:lnSpc>
                <a:spcPct val="90000"/>
              </a:lnSpc>
              <a:spcBef>
                <a:spcPts val="2551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MyMiniFactory (www.minyfactory.com) </a:t>
            </a:r>
            <a:endParaRPr b="0" lang="pt-BR" sz="3200" spc="-1" strike="noStrike">
              <a:latin typeface="Arial"/>
            </a:endParaRPr>
          </a:p>
          <a:p>
            <a:pPr marL="432000" indent="-322560">
              <a:lnSpc>
                <a:spcPct val="90000"/>
              </a:lnSpc>
              <a:spcBef>
                <a:spcPts val="2551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Cults (cults3d.com) </a:t>
            </a:r>
            <a:endParaRPr b="0" lang="pt-BR" sz="3200" spc="-1" strike="noStrike">
              <a:latin typeface="Arial"/>
            </a:endParaRPr>
          </a:p>
          <a:p>
            <a:pPr marL="432000" indent="-322560">
              <a:lnSpc>
                <a:spcPct val="90000"/>
              </a:lnSpc>
              <a:spcBef>
                <a:spcPts val="2551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Stl Hive (www.stlhive.com) 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964440" y="1476000"/>
            <a:ext cx="1122120" cy="42696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568080" y="2303280"/>
            <a:ext cx="2062080" cy="39528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3"/>
          <a:stretch/>
        </p:blipFill>
        <p:spPr>
          <a:xfrm>
            <a:off x="900000" y="3024000"/>
            <a:ext cx="862560" cy="86256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4"/>
          <a:stretch/>
        </p:blipFill>
        <p:spPr>
          <a:xfrm>
            <a:off x="963720" y="3947760"/>
            <a:ext cx="762840" cy="96012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5"/>
          <a:stretch/>
        </p:blipFill>
        <p:spPr>
          <a:xfrm>
            <a:off x="864000" y="4932000"/>
            <a:ext cx="1526400" cy="78048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478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Ferramentas de modelagem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Fusion 360</a:t>
            </a:r>
            <a:endParaRPr b="0" lang="pt-BR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Solidworks</a:t>
            </a:r>
            <a:endParaRPr b="0" lang="pt-BR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Autocad</a:t>
            </a:r>
            <a:endParaRPr b="0" lang="pt-BR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Creo</a:t>
            </a:r>
            <a:endParaRPr b="0" lang="pt-BR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Tinkercad</a:t>
            </a:r>
            <a:endParaRPr b="0" lang="pt-BR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SketchUp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pt-BR" sz="28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8532000" y="3265560"/>
            <a:ext cx="862560" cy="86256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4824000" y="1668240"/>
            <a:ext cx="1066320" cy="106632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3"/>
          <a:stretch/>
        </p:blipFill>
        <p:spPr>
          <a:xfrm>
            <a:off x="8119440" y="4498920"/>
            <a:ext cx="1708920" cy="96156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4"/>
          <a:stretch/>
        </p:blipFill>
        <p:spPr>
          <a:xfrm>
            <a:off x="5015160" y="3186720"/>
            <a:ext cx="1823760" cy="101160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5"/>
          <a:stretch/>
        </p:blipFill>
        <p:spPr>
          <a:xfrm>
            <a:off x="4680000" y="4434840"/>
            <a:ext cx="1484640" cy="111312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6"/>
          <a:stretch/>
        </p:blipFill>
        <p:spPr>
          <a:xfrm>
            <a:off x="8284320" y="1680120"/>
            <a:ext cx="1398600" cy="119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5" dur="indefinite" restart="never" nodeType="tmRoot">
          <p:childTnLst>
            <p:seq>
              <p:cTn id="166" dur="indefinite" nodeType="mainSeq">
                <p:childTnLst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478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Ferramentas de modelagem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FreeCAD</a:t>
            </a:r>
            <a:endParaRPr b="0" lang="pt-BR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OpenSCAD</a:t>
            </a:r>
            <a:endParaRPr b="0" lang="pt-BR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OnShape</a:t>
            </a:r>
            <a:endParaRPr b="0" lang="pt-BR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Blender</a:t>
            </a:r>
            <a:endParaRPr b="0" lang="pt-BR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ZBrush</a:t>
            </a:r>
            <a:endParaRPr b="0" lang="pt-BR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Sculptris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pt-BR" sz="28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8190720" y="1800360"/>
            <a:ext cx="3076200" cy="82512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2"/>
          <a:stretch/>
        </p:blipFill>
        <p:spPr>
          <a:xfrm>
            <a:off x="4572000" y="4811760"/>
            <a:ext cx="2230920" cy="61164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3"/>
          <a:stretch/>
        </p:blipFill>
        <p:spPr>
          <a:xfrm>
            <a:off x="4536000" y="1854720"/>
            <a:ext cx="2889360" cy="80820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4"/>
          <a:stretch/>
        </p:blipFill>
        <p:spPr>
          <a:xfrm>
            <a:off x="4419360" y="3180240"/>
            <a:ext cx="2559960" cy="100764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5"/>
          <a:stretch/>
        </p:blipFill>
        <p:spPr>
          <a:xfrm>
            <a:off x="8225280" y="3343680"/>
            <a:ext cx="3152520" cy="65124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6"/>
          <a:stretch/>
        </p:blipFill>
        <p:spPr>
          <a:xfrm>
            <a:off x="7434360" y="4532040"/>
            <a:ext cx="2473560" cy="101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7" dur="indefinite" restart="never" nodeType="tmRoot">
          <p:childTnLst>
            <p:seq>
              <p:cTn id="208" dur="indefinite" nodeType="mainSeq">
                <p:childTnLst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78080" y="77040"/>
            <a:ext cx="109692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Ferramentas para fatiamento (s</a:t>
            </a:r>
            <a:r>
              <a:rPr b="0" i="1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licing</a:t>
            </a: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) 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838080" y="1537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3"/>
          <p:cNvSpPr/>
          <p:nvPr/>
        </p:nvSpPr>
        <p:spPr>
          <a:xfrm>
            <a:off x="838080" y="1537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Repetier</a:t>
            </a:r>
            <a:endParaRPr b="0" lang="pt-BR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Slic3r</a:t>
            </a:r>
            <a:endParaRPr b="0" lang="pt-BR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Simplify3D</a:t>
            </a:r>
            <a:endParaRPr b="0" lang="pt-BR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Cura</a:t>
            </a:r>
            <a:endParaRPr b="0" lang="pt-BR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Octoprint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pt-BR" sz="28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4104000" y="1618560"/>
            <a:ext cx="3310920" cy="93636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4128840" y="2972160"/>
            <a:ext cx="1903680" cy="95112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4157280" y="4356000"/>
            <a:ext cx="3113640" cy="91152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4"/>
          <a:stretch/>
        </p:blipFill>
        <p:spPr>
          <a:xfrm>
            <a:off x="9072000" y="1537560"/>
            <a:ext cx="1572120" cy="153540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5"/>
          <a:stretch/>
        </p:blipFill>
        <p:spPr>
          <a:xfrm>
            <a:off x="8784000" y="3528000"/>
            <a:ext cx="2086920" cy="168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5" dur="indefinite" restart="never" nodeType="tmRoot">
          <p:childTnLst>
            <p:seq>
              <p:cTn id="246" dur="indefinite" nodeType="mainSeq">
                <p:childTnLst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78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Preparação da impressora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3"/>
          <p:cNvSpPr/>
          <p:nvPr/>
        </p:nvSpPr>
        <p:spPr>
          <a:xfrm>
            <a:off x="550080" y="1177920"/>
            <a:ext cx="10788840" cy="505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Limpeza e organização são fundamentais</a:t>
            </a:r>
            <a:endParaRPr b="0" lang="pt-BR" sz="3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Nivelamento da impressora</a:t>
            </a:r>
            <a:endParaRPr b="0" lang="pt-BR" sz="3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Nivelamento da mesa</a:t>
            </a:r>
            <a:endParaRPr b="0" lang="pt-BR" sz="3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Adesão da primeira camada</a:t>
            </a:r>
            <a:endParaRPr b="0" lang="pt-BR" sz="3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Limpeza do bico extrusor e cabeçote</a:t>
            </a:r>
            <a:endParaRPr b="0" lang="pt-BR" sz="3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Cuidados com o filamento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8121960" y="1764360"/>
            <a:ext cx="3038040" cy="457164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7702560" y="1800000"/>
            <a:ext cx="4177440" cy="316800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3"/>
          <a:stretch/>
        </p:blipFill>
        <p:spPr>
          <a:xfrm>
            <a:off x="7335000" y="1777320"/>
            <a:ext cx="4581000" cy="286668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4"/>
          <a:stretch/>
        </p:blipFill>
        <p:spPr>
          <a:xfrm>
            <a:off x="7920000" y="2376000"/>
            <a:ext cx="3101400" cy="389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7" dur="indefinite" restart="never" nodeType="tmRoot">
          <p:childTnLst>
            <p:seq>
              <p:cTn id="278" dur="indefinite" nodeType="mainSeq">
                <p:childTnLst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478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Impressão 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3"/>
          <p:cNvSpPr/>
          <p:nvPr/>
        </p:nvSpPr>
        <p:spPr>
          <a:xfrm>
            <a:off x="514080" y="1250280"/>
            <a:ext cx="10788840" cy="505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Observe a primeira camada</a:t>
            </a:r>
            <a:endParaRPr b="0" lang="pt-BR" sz="3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Verifique o processo de impressão de vez em quando</a:t>
            </a:r>
            <a:endParaRPr b="0" lang="pt-BR" sz="3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Cada rolo de filamento é diferente do outro</a:t>
            </a:r>
            <a:endParaRPr b="0" lang="pt-BR" sz="3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Espere a mesa esfriar</a:t>
            </a:r>
            <a:endParaRPr b="0" lang="pt-BR" sz="3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Tenha paciência e delicadeza para retirar a peça</a:t>
            </a:r>
            <a:endParaRPr b="0" lang="pt-BR" sz="3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O suporte deve sair junto com a peça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7560000" y="1008000"/>
            <a:ext cx="4392000" cy="372672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7200000" y="2630520"/>
            <a:ext cx="4953600" cy="399348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9720000" y="1092240"/>
            <a:ext cx="2333880" cy="545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9" dur="indefinite" restart="never" nodeType="tmRoot">
          <p:childTnLst>
            <p:seq>
              <p:cTn id="320" dur="indefinite" nodeType="mainSeq">
                <p:childTnLst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514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Acabamento de peças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3"/>
          <p:cNvSpPr/>
          <p:nvPr/>
        </p:nvSpPr>
        <p:spPr>
          <a:xfrm>
            <a:off x="550080" y="1214280"/>
            <a:ext cx="10788840" cy="488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Cuidados na remoção dos suportes</a:t>
            </a:r>
            <a:endParaRPr b="0" lang="pt-BR" sz="3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Processos mecânicos de suavização</a:t>
            </a:r>
            <a:endParaRPr b="0" lang="pt-BR" sz="3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Processos químicos</a:t>
            </a:r>
            <a:endParaRPr b="0" lang="pt-BR" sz="3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Uso de primers e fillers</a:t>
            </a:r>
            <a:endParaRPr b="0" lang="pt-BR" sz="3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Pintura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6274800" y="2319120"/>
            <a:ext cx="5571360" cy="347580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5760000" y="2955240"/>
            <a:ext cx="6046920" cy="329364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3"/>
          <a:stretch/>
        </p:blipFill>
        <p:spPr>
          <a:xfrm>
            <a:off x="5904000" y="2999520"/>
            <a:ext cx="5942160" cy="327924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4"/>
          <a:stretch/>
        </p:blipFill>
        <p:spPr>
          <a:xfrm>
            <a:off x="5361480" y="4104000"/>
            <a:ext cx="6445440" cy="221472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5"/>
          <a:stretch/>
        </p:blipFill>
        <p:spPr>
          <a:xfrm>
            <a:off x="9288000" y="3864240"/>
            <a:ext cx="2134440" cy="241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9" dur="indefinite" restart="never" nodeType="tmRoot">
          <p:childTnLst>
            <p:seq>
              <p:cTn id="360" dur="indefinite" nodeType="mainSeq">
                <p:childTnLst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478080" y="41040"/>
            <a:ext cx="115452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Modelagem geométrica com OpenSCAD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1512000" y="1276200"/>
            <a:ext cx="9524160" cy="477144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514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i="1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Slicing</a:t>
            </a: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 com o Cura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2651040" y="1116000"/>
            <a:ext cx="7248240" cy="488052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478080" y="41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Roteiro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3"/>
          <p:cNvSpPr/>
          <p:nvPr/>
        </p:nvSpPr>
        <p:spPr>
          <a:xfrm>
            <a:off x="540000" y="1152000"/>
            <a:ext cx="11231640" cy="536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pt-BR" sz="3600" spc="-1" strike="noStrike">
                <a:latin typeface="Ubuntu"/>
              </a:rPr>
              <a:t>Fundamentos de manufatura aditiva</a:t>
            </a:r>
            <a:endParaRPr b="0" lang="pt-BR" sz="3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pt-BR" sz="3600" spc="-1" strike="noStrike">
                <a:latin typeface="Ubuntu"/>
              </a:rPr>
              <a:t>Impressoras FDM – características e materiais</a:t>
            </a:r>
            <a:endParaRPr b="0" lang="pt-BR" sz="3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pt-BR" sz="3600" spc="-1" strike="noStrike">
                <a:latin typeface="Ubuntu"/>
              </a:rPr>
              <a:t>Fluxo de trabalho de impressão</a:t>
            </a:r>
            <a:endParaRPr b="0" lang="pt-BR" sz="3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pt-BR" sz="3600" spc="-1" strike="noStrike">
                <a:latin typeface="Ubuntu"/>
              </a:rPr>
              <a:t>OpenSCAD para modelagem</a:t>
            </a:r>
            <a:endParaRPr b="0" lang="pt-BR" sz="3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i="1" lang="pt-BR" sz="3600" spc="-1" strike="noStrike">
                <a:latin typeface="Ubuntu"/>
              </a:rPr>
              <a:t>Slicing</a:t>
            </a:r>
            <a:r>
              <a:rPr b="0" lang="pt-BR" sz="3600" spc="-1" strike="noStrike">
                <a:latin typeface="Ubuntu"/>
              </a:rPr>
              <a:t> com Ultimaker Cura</a:t>
            </a:r>
            <a:endParaRPr b="0" lang="pt-BR" sz="3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pt-BR" sz="3600" spc="-1" strike="noStrike">
                <a:latin typeface="Ubuntu"/>
              </a:rPr>
              <a:t>Demonstrações</a:t>
            </a:r>
            <a:endParaRPr b="0" lang="pt-BR" sz="3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pt-BR" sz="3600" spc="-1" strike="noStrike">
                <a:latin typeface="Ubuntu"/>
              </a:rPr>
              <a:t>Sugestões finais</a:t>
            </a:r>
            <a:endParaRPr b="0" lang="pt-BR" sz="36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14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i="1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Slicing</a:t>
            </a: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 com o Cura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586080" y="1681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612000" y="1368000"/>
            <a:ext cx="777240" cy="4812480"/>
          </a:xfrm>
          <a:prstGeom prst="rect">
            <a:avLst/>
          </a:prstGeom>
          <a:ln>
            <a:noFill/>
          </a:ln>
        </p:spPr>
      </p:pic>
      <p:sp>
        <p:nvSpPr>
          <p:cNvPr id="202" name="CustomShape 3"/>
          <p:cNvSpPr/>
          <p:nvPr/>
        </p:nvSpPr>
        <p:spPr>
          <a:xfrm>
            <a:off x="1548000" y="2232000"/>
            <a:ext cx="158328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Escala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1512000" y="1512000"/>
            <a:ext cx="2087280" cy="4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Translação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04" name="CustomShape 5"/>
          <p:cNvSpPr/>
          <p:nvPr/>
        </p:nvSpPr>
        <p:spPr>
          <a:xfrm>
            <a:off x="1548000" y="2880000"/>
            <a:ext cx="158328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Rotação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05" name="CustomShape 6"/>
          <p:cNvSpPr/>
          <p:nvPr/>
        </p:nvSpPr>
        <p:spPr>
          <a:xfrm>
            <a:off x="1548000" y="3564000"/>
            <a:ext cx="244728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Espelhamento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06" name="CustomShape 7"/>
          <p:cNvSpPr/>
          <p:nvPr/>
        </p:nvSpPr>
        <p:spPr>
          <a:xfrm>
            <a:off x="1548000" y="4248000"/>
            <a:ext cx="316728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Ajustes individuais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07" name="CustomShape 8"/>
          <p:cNvSpPr/>
          <p:nvPr/>
        </p:nvSpPr>
        <p:spPr>
          <a:xfrm>
            <a:off x="1548000" y="4932000"/>
            <a:ext cx="4679280" cy="5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Personalização de suporte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08" name="CustomShape 9"/>
          <p:cNvSpPr/>
          <p:nvPr/>
        </p:nvSpPr>
        <p:spPr>
          <a:xfrm>
            <a:off x="1548000" y="5616000"/>
            <a:ext cx="446328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Remoção de suporte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5145120" y="1368000"/>
            <a:ext cx="3170160" cy="247068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3"/>
          <a:stretch/>
        </p:blipFill>
        <p:spPr>
          <a:xfrm>
            <a:off x="5145120" y="1350360"/>
            <a:ext cx="5661360" cy="3076920"/>
          </a:xfrm>
          <a:prstGeom prst="rect">
            <a:avLst/>
          </a:prstGeom>
          <a:ln>
            <a:noFill/>
          </a:ln>
        </p:spPr>
      </p:pic>
      <p:pic>
        <p:nvPicPr>
          <p:cNvPr id="211" name="" descr=""/>
          <p:cNvPicPr/>
          <p:nvPr/>
        </p:nvPicPr>
        <p:blipFill>
          <a:blip r:embed="rId4"/>
          <a:stretch/>
        </p:blipFill>
        <p:spPr>
          <a:xfrm>
            <a:off x="5145120" y="1368000"/>
            <a:ext cx="5654160" cy="423684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5"/>
          <a:stretch/>
        </p:blipFill>
        <p:spPr>
          <a:xfrm>
            <a:off x="5328000" y="1450440"/>
            <a:ext cx="3455280" cy="3764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9" dur="indefinite" restart="never" nodeType="tmRoot">
          <p:childTnLst>
            <p:seq>
              <p:cTn id="400" dur="indefinite" nodeType="mainSeq">
                <p:childTnLst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nodeType="with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indefinite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nodeType="with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indefinite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nodeType="with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indefinite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nodeType="with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indefinite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nodeType="with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indefinite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nodeType="with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indefinite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514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i="1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Slicing</a:t>
            </a: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 com o Cura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468000" y="1080000"/>
            <a:ext cx="5615280" cy="30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</a:pPr>
            <a:r>
              <a:rPr b="1" lang="pt-BR" sz="3600" spc="-1" strike="noStrike">
                <a:solidFill>
                  <a:srgbClr val="000000"/>
                </a:solidFill>
                <a:latin typeface="Ubuntu"/>
                <a:ea typeface="DejaVu Sans"/>
              </a:rPr>
              <a:t>Qualidade (Quality)</a:t>
            </a:r>
            <a:endParaRPr b="0" lang="pt-BR" sz="3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Altura de camada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Espessura da linha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Altura da primeira camada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5803200" y="1166400"/>
            <a:ext cx="6230880" cy="495360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514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i="1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Slicing</a:t>
            </a: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 com o Cura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468000" y="1080000"/>
            <a:ext cx="5615280" cy="30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</a:pPr>
            <a:r>
              <a:rPr b="1" lang="pt-BR" sz="3600" spc="-1" strike="noStrike">
                <a:solidFill>
                  <a:srgbClr val="000000"/>
                </a:solidFill>
                <a:latin typeface="Ubuntu"/>
                <a:ea typeface="DejaVu Sans"/>
              </a:rPr>
              <a:t>Perímetro (Shell)</a:t>
            </a:r>
            <a:endParaRPr b="0" lang="pt-BR" sz="3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Espessura de parede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Top surface skin layers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Padrões de topo/fundo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Imprima paredes finas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5513760" y="1300320"/>
            <a:ext cx="6348600" cy="474768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14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i="1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Slicing</a:t>
            </a: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 com o Cura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468000" y="1080000"/>
            <a:ext cx="5615280" cy="30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</a:pPr>
            <a:r>
              <a:rPr b="1" lang="pt-BR" sz="3600" spc="-1" strike="noStrike">
                <a:solidFill>
                  <a:srgbClr val="000000"/>
                </a:solidFill>
                <a:latin typeface="Ubuntu"/>
                <a:ea typeface="DejaVu Sans"/>
              </a:rPr>
              <a:t>Preenchimento (Infill)</a:t>
            </a:r>
            <a:endParaRPr b="0" lang="pt-BR" sz="3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Densidade de preenchimento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Padrão de preenchimento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Sobreposição de preenchimento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5819760" y="1218960"/>
            <a:ext cx="6168960" cy="454104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514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i="1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Slicing</a:t>
            </a: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 com o Cura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468000" y="1080000"/>
            <a:ext cx="5615280" cy="30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</a:pPr>
            <a:r>
              <a:rPr b="1" lang="pt-BR" sz="3600" spc="-1" strike="noStrike">
                <a:solidFill>
                  <a:srgbClr val="000000"/>
                </a:solidFill>
                <a:latin typeface="Ubuntu"/>
                <a:ea typeface="DejaVu Sans"/>
              </a:rPr>
              <a:t>Material</a:t>
            </a:r>
            <a:endParaRPr b="0" lang="pt-BR" sz="3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Temperatura padrão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Temperatura da primeira camada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Temperatura da mesa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Fluxo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Retração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5786280" y="1224000"/>
            <a:ext cx="6274800" cy="309600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514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i="1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Slicing</a:t>
            </a: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 com o Cura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468000" y="1080000"/>
            <a:ext cx="5615280" cy="30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</a:pPr>
            <a:r>
              <a:rPr b="1" lang="pt-BR" sz="3600" spc="-1" strike="noStrike">
                <a:solidFill>
                  <a:srgbClr val="000000"/>
                </a:solidFill>
                <a:latin typeface="Ubuntu"/>
                <a:ea typeface="DejaVu Sans"/>
              </a:rPr>
              <a:t>Velocidade (Speed)</a:t>
            </a:r>
            <a:endParaRPr b="0" lang="pt-BR" sz="3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Velocidade de impressão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Velocidade de preenchimento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Velocidade de parede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Velocidade de viagem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Jerk control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5400000" y="1331640"/>
            <a:ext cx="6624000" cy="334836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14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i="1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Slicing</a:t>
            </a: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 com o Cura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468000" y="1080000"/>
            <a:ext cx="5615280" cy="30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</a:pPr>
            <a:r>
              <a:rPr b="1" lang="pt-BR" sz="3600" spc="-1" strike="noStrike">
                <a:solidFill>
                  <a:srgbClr val="000000"/>
                </a:solidFill>
                <a:latin typeface="Ubuntu"/>
                <a:ea typeface="DejaVu Sans"/>
              </a:rPr>
              <a:t>Percurso (Travel)</a:t>
            </a:r>
            <a:endParaRPr b="0" lang="pt-BR" sz="3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Saltar em Z na retração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6014520" y="1998360"/>
            <a:ext cx="5793480" cy="80964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514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i="1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Slicing</a:t>
            </a: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 com o Cura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468000" y="1080000"/>
            <a:ext cx="5615280" cy="30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</a:pPr>
            <a:r>
              <a:rPr b="1" lang="pt-BR" sz="3600" spc="-1" strike="noStrike">
                <a:solidFill>
                  <a:srgbClr val="000000"/>
                </a:solidFill>
                <a:latin typeface="Ubuntu"/>
                <a:ea typeface="DejaVu Sans"/>
              </a:rPr>
              <a:t>Refrigeração (Cooling)</a:t>
            </a:r>
            <a:endParaRPr b="0" lang="pt-BR" sz="3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Velocidade de cooler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5544000" y="1944000"/>
            <a:ext cx="6345360" cy="202788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514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i="1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Slicing</a:t>
            </a: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 com o Cura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468000" y="1080000"/>
            <a:ext cx="5615280" cy="30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</a:pPr>
            <a:r>
              <a:rPr b="1" lang="pt-BR" sz="3600" spc="-1" strike="noStrike">
                <a:solidFill>
                  <a:srgbClr val="000000"/>
                </a:solidFill>
                <a:latin typeface="Ubuntu"/>
                <a:ea typeface="DejaVu Sans"/>
              </a:rPr>
              <a:t>Suporte (Support)</a:t>
            </a:r>
            <a:endParaRPr b="0" lang="pt-BR" sz="3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Gerar suporte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Posicionamento do suporte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Ângulo de suporte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Padrão de suporte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Densidade do suporte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6036840" y="1368000"/>
            <a:ext cx="5970600" cy="352800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514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i="1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Slicing</a:t>
            </a: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 com o Cura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468000" y="1080000"/>
            <a:ext cx="5615280" cy="30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Ubuntu"/>
                <a:ea typeface="DejaVu Sans"/>
              </a:rPr>
              <a:t>Aderência a mesa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1" lang="pt-BR" sz="3600" spc="-1" strike="noStrike">
                <a:solidFill>
                  <a:srgbClr val="000000"/>
                </a:solidFill>
                <a:latin typeface="Ubuntu"/>
                <a:ea typeface="DejaVu Sans"/>
              </a:rPr>
              <a:t>(Build plate adhesion)</a:t>
            </a:r>
            <a:endParaRPr b="0" lang="pt-BR" sz="3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Tipo de adesão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Distância da saia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Largura de brim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Largura de raft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5616000" y="1982160"/>
            <a:ext cx="6452640" cy="182160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514080" y="257040"/>
            <a:ext cx="10513800" cy="89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Tecnologias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5400000" y="1476360"/>
            <a:ext cx="604656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800" spc="-1" strike="noStrike">
                <a:solidFill>
                  <a:srgbClr val="2f5597"/>
                </a:solidFill>
                <a:latin typeface="Ubuntu"/>
                <a:ea typeface="DejaVu Sans"/>
              </a:rPr>
              <a:t>FDM (Fused Deposition Modeling) 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5400000" y="2111040"/>
            <a:ext cx="53380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2f5597"/>
                </a:solidFill>
                <a:latin typeface="Ubuntu"/>
                <a:ea typeface="DejaVu Sans"/>
              </a:rPr>
              <a:t>SLS (Selective Laser Sintering)</a:t>
            </a:r>
            <a:r>
              <a:rPr b="0" lang="pt-BR" sz="1800" spc="-1" strike="noStrike">
                <a:solidFill>
                  <a:srgbClr val="2f5597"/>
                </a:solidFill>
                <a:latin typeface="Ubuntu"/>
                <a:ea typeface="DejaVu Sans"/>
              </a:rPr>
              <a:t>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5400000" y="2979720"/>
            <a:ext cx="45554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548235"/>
                </a:solidFill>
                <a:latin typeface="Ubuntu"/>
                <a:ea typeface="DejaVu Sans"/>
              </a:rPr>
              <a:t>SLA (Stereo lithography) 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7" name="CustomShape 5"/>
          <p:cNvSpPr/>
          <p:nvPr/>
        </p:nvSpPr>
        <p:spPr>
          <a:xfrm>
            <a:off x="5400000" y="3453480"/>
            <a:ext cx="50680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548235"/>
                </a:solidFill>
                <a:latin typeface="Ubuntu"/>
                <a:ea typeface="DejaVu Sans"/>
              </a:rPr>
              <a:t>DLP (Digital Light Processing) 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8" name="CustomShape 6"/>
          <p:cNvSpPr/>
          <p:nvPr/>
        </p:nvSpPr>
        <p:spPr>
          <a:xfrm>
            <a:off x="5400000" y="5198400"/>
            <a:ext cx="563040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c55a11"/>
                </a:solidFill>
                <a:latin typeface="Ubuntu"/>
                <a:ea typeface="DejaVu Sans"/>
              </a:rPr>
              <a:t>SLM (Selective Laser Melting)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9" name="CustomShape 7"/>
          <p:cNvSpPr/>
          <p:nvPr/>
        </p:nvSpPr>
        <p:spPr>
          <a:xfrm>
            <a:off x="5400000" y="4700520"/>
            <a:ext cx="55400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8"/>
          <p:cNvSpPr/>
          <p:nvPr/>
        </p:nvSpPr>
        <p:spPr>
          <a:xfrm>
            <a:off x="5400000" y="4177080"/>
            <a:ext cx="52138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c55a11"/>
                </a:solidFill>
                <a:latin typeface="Ubuntu"/>
                <a:ea typeface="DejaVu Sans"/>
              </a:rPr>
              <a:t>EBM (Electron Beam Melting)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1" name="CustomShape 9"/>
          <p:cNvSpPr/>
          <p:nvPr/>
        </p:nvSpPr>
        <p:spPr>
          <a:xfrm>
            <a:off x="678240" y="1717920"/>
            <a:ext cx="320832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pt-BR" sz="3200" spc="-1" strike="noStrike">
                <a:solidFill>
                  <a:srgbClr val="2f5597"/>
                </a:solidFill>
                <a:latin typeface="Calibri"/>
                <a:ea typeface="DejaVu Sans"/>
              </a:rPr>
              <a:t>Termoplásticos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2" name="CustomShape 10"/>
          <p:cNvSpPr/>
          <p:nvPr/>
        </p:nvSpPr>
        <p:spPr>
          <a:xfrm>
            <a:off x="642240" y="3166920"/>
            <a:ext cx="320832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pt-BR" sz="3200" spc="-1" strike="noStrike">
                <a:solidFill>
                  <a:srgbClr val="548235"/>
                </a:solidFill>
                <a:latin typeface="Calibri"/>
                <a:ea typeface="DejaVu Sans"/>
              </a:rPr>
              <a:t>Resinas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3" name="CustomShape 11"/>
          <p:cNvSpPr/>
          <p:nvPr/>
        </p:nvSpPr>
        <p:spPr>
          <a:xfrm>
            <a:off x="570240" y="4638960"/>
            <a:ext cx="320832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pt-BR" sz="3200" spc="-1" strike="noStrike">
                <a:solidFill>
                  <a:srgbClr val="c55a11"/>
                </a:solidFill>
                <a:latin typeface="Calibri"/>
                <a:ea typeface="DejaVu Sans"/>
              </a:rPr>
              <a:t>Metais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4" name="CustomShape 12"/>
          <p:cNvSpPr/>
          <p:nvPr/>
        </p:nvSpPr>
        <p:spPr>
          <a:xfrm flipV="1">
            <a:off x="3852000" y="3206160"/>
            <a:ext cx="1546920" cy="2469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381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13"/>
          <p:cNvSpPr/>
          <p:nvPr/>
        </p:nvSpPr>
        <p:spPr>
          <a:xfrm>
            <a:off x="3852000" y="3455640"/>
            <a:ext cx="1546920" cy="2246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381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14"/>
          <p:cNvSpPr/>
          <p:nvPr/>
        </p:nvSpPr>
        <p:spPr>
          <a:xfrm flipV="1">
            <a:off x="3780000" y="4402080"/>
            <a:ext cx="1618920" cy="5216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61050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15"/>
          <p:cNvSpPr/>
          <p:nvPr/>
        </p:nvSpPr>
        <p:spPr>
          <a:xfrm>
            <a:off x="3780000" y="4927680"/>
            <a:ext cx="1618920" cy="36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61050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16"/>
          <p:cNvSpPr/>
          <p:nvPr/>
        </p:nvSpPr>
        <p:spPr>
          <a:xfrm>
            <a:off x="3780000" y="4927680"/>
            <a:ext cx="1618920" cy="4975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61050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17"/>
          <p:cNvSpPr/>
          <p:nvPr/>
        </p:nvSpPr>
        <p:spPr>
          <a:xfrm flipV="1">
            <a:off x="3888000" y="1733400"/>
            <a:ext cx="1510920" cy="2707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234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18"/>
          <p:cNvSpPr/>
          <p:nvPr/>
        </p:nvSpPr>
        <p:spPr>
          <a:xfrm>
            <a:off x="3888000" y="2006640"/>
            <a:ext cx="1510920" cy="3312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00234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19"/>
          <p:cNvSpPr/>
          <p:nvPr/>
        </p:nvSpPr>
        <p:spPr>
          <a:xfrm>
            <a:off x="5390280" y="4708440"/>
            <a:ext cx="6128640" cy="43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c55a11"/>
                </a:solidFill>
                <a:latin typeface="Ubuntu"/>
                <a:ea typeface="DejaVu Sans"/>
              </a:rPr>
              <a:t>DMLS (Direct Metal Laser Sintering)</a:t>
            </a:r>
            <a:endParaRPr b="0" lang="pt-BR" sz="24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514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i="1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Slicing</a:t>
            </a: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 com o Cura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468000" y="1080000"/>
            <a:ext cx="5615280" cy="30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Ubuntu"/>
                <a:ea typeface="DejaVu Sans"/>
              </a:rPr>
              <a:t>Modos especiais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1" lang="pt-BR" sz="3600" spc="-1" strike="noStrike">
                <a:solidFill>
                  <a:srgbClr val="000000"/>
                </a:solidFill>
                <a:latin typeface="Ubuntu"/>
                <a:ea typeface="DejaVu Sans"/>
              </a:rPr>
              <a:t>(Special modes)</a:t>
            </a:r>
            <a:endParaRPr b="0" lang="pt-BR" sz="3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Sequência de impressão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Molde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Tipo de superfície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Espiralizar contorno externo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5764320" y="1764000"/>
            <a:ext cx="6295680" cy="201600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2"/>
          <a:stretch/>
        </p:blipFill>
        <p:spPr>
          <a:xfrm>
            <a:off x="6912000" y="1146600"/>
            <a:ext cx="4176000" cy="513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7" dur="indefinite" restart="never" nodeType="tmRoot">
          <p:childTnLst>
            <p:seq>
              <p:cTn id="458" dur="indefinite" nodeType="mainSeq">
                <p:childTnLst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514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i="1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Slicing</a:t>
            </a: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 com o Cura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468000" y="1080000"/>
            <a:ext cx="5615280" cy="30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Ubuntu"/>
                <a:ea typeface="DejaVu Sans"/>
              </a:rPr>
              <a:t>Experimental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Suporte em árvore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Escudo 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Coasting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Fuzzy skin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5931000" y="1206360"/>
            <a:ext cx="6130800" cy="354564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514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i="1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Slicing</a:t>
            </a: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 com o Cura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3"/>
          <p:cNvSpPr/>
          <p:nvPr/>
        </p:nvSpPr>
        <p:spPr>
          <a:xfrm>
            <a:off x="576000" y="1224360"/>
            <a:ext cx="10512000" cy="36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</a:pPr>
            <a:r>
              <a:rPr b="1" lang="pt-BR" sz="3600" spc="-1" strike="noStrike">
                <a:solidFill>
                  <a:srgbClr val="000000"/>
                </a:solidFill>
                <a:latin typeface="Ubuntu"/>
                <a:ea typeface="DejaVu Sans"/>
              </a:rPr>
              <a:t>Salvar e Exportar</a:t>
            </a:r>
            <a:endParaRPr b="0" lang="pt-BR" sz="3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Salvar → Projeto (3mf)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Exportar → Diversos formatos</a:t>
            </a:r>
            <a:endParaRPr b="0" lang="pt-BR" sz="2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solidFill>
                  <a:srgbClr val="000000"/>
                </a:solidFill>
                <a:latin typeface="Ubuntu"/>
                <a:ea typeface="DejaVu Sans"/>
              </a:rPr>
              <a:t>Exportar → Geração de g-code → Arquivo para impressão</a:t>
            </a:r>
            <a:endParaRPr b="0" lang="pt-BR" sz="2600" spc="-1" strike="noStrike"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478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Exemplo: FreeCAD → STL → Cura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360000" y="1512000"/>
            <a:ext cx="4978440" cy="329616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5544000" y="1539720"/>
            <a:ext cx="2805480" cy="270720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3"/>
          <a:stretch/>
        </p:blipFill>
        <p:spPr>
          <a:xfrm>
            <a:off x="8280000" y="2880000"/>
            <a:ext cx="3440520" cy="351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63" dur="indefinite" restart="never" nodeType="tmRoot">
          <p:childTnLst>
            <p:seq>
              <p:cTn id="464" dur="indefinite" nodeType="mainSeq">
                <p:childTnLst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478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Exemplo: FreeCAD → STL → Cura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2578680" y="1440000"/>
            <a:ext cx="7248240" cy="488052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2"/>
          <a:stretch/>
        </p:blipFill>
        <p:spPr>
          <a:xfrm>
            <a:off x="333000" y="1398600"/>
            <a:ext cx="5600520" cy="3856320"/>
          </a:xfrm>
          <a:prstGeom prst="rect">
            <a:avLst/>
          </a:prstGeom>
          <a:ln>
            <a:noFill/>
          </a:ln>
        </p:spPr>
      </p:pic>
      <p:pic>
        <p:nvPicPr>
          <p:cNvPr id="259" name="" descr=""/>
          <p:cNvPicPr/>
          <p:nvPr/>
        </p:nvPicPr>
        <p:blipFill>
          <a:blip r:embed="rId3"/>
          <a:stretch/>
        </p:blipFill>
        <p:spPr>
          <a:xfrm>
            <a:off x="5256000" y="2304000"/>
            <a:ext cx="6510960" cy="3727800"/>
          </a:xfrm>
          <a:prstGeom prst="rect">
            <a:avLst/>
          </a:prstGeom>
          <a:ln>
            <a:noFill/>
          </a:ln>
        </p:spPr>
      </p:pic>
      <p:pic>
        <p:nvPicPr>
          <p:cNvPr id="260" name="" descr=""/>
          <p:cNvPicPr/>
          <p:nvPr/>
        </p:nvPicPr>
        <p:blipFill>
          <a:blip r:embed="rId4"/>
          <a:stretch/>
        </p:blipFill>
        <p:spPr>
          <a:xfrm>
            <a:off x="395280" y="1414080"/>
            <a:ext cx="5979600" cy="340884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5"/>
          <a:stretch/>
        </p:blipFill>
        <p:spPr>
          <a:xfrm>
            <a:off x="6136920" y="1458720"/>
            <a:ext cx="5888880" cy="3292200"/>
          </a:xfrm>
          <a:prstGeom prst="rect">
            <a:avLst/>
          </a:prstGeom>
          <a:ln>
            <a:noFill/>
          </a:ln>
        </p:spPr>
      </p:pic>
      <p:pic>
        <p:nvPicPr>
          <p:cNvPr id="262" name="" descr=""/>
          <p:cNvPicPr/>
          <p:nvPr/>
        </p:nvPicPr>
        <p:blipFill>
          <a:blip r:embed="rId6"/>
          <a:stretch/>
        </p:blipFill>
        <p:spPr>
          <a:xfrm>
            <a:off x="333000" y="1540080"/>
            <a:ext cx="5835240" cy="3426840"/>
          </a:xfrm>
          <a:prstGeom prst="rect">
            <a:avLst/>
          </a:prstGeom>
          <a:ln>
            <a:noFill/>
          </a:ln>
        </p:spPr>
      </p:pic>
      <p:pic>
        <p:nvPicPr>
          <p:cNvPr id="263" name="" descr=""/>
          <p:cNvPicPr/>
          <p:nvPr/>
        </p:nvPicPr>
        <p:blipFill>
          <a:blip r:embed="rId7"/>
          <a:stretch/>
        </p:blipFill>
        <p:spPr>
          <a:xfrm>
            <a:off x="6264000" y="1494720"/>
            <a:ext cx="5582880" cy="3256200"/>
          </a:xfrm>
          <a:prstGeom prst="rect">
            <a:avLst/>
          </a:prstGeom>
          <a:ln>
            <a:noFill/>
          </a:ln>
        </p:spPr>
      </p:pic>
      <p:pic>
        <p:nvPicPr>
          <p:cNvPr id="264" name="" descr=""/>
          <p:cNvPicPr/>
          <p:nvPr/>
        </p:nvPicPr>
        <p:blipFill>
          <a:blip r:embed="rId8"/>
          <a:stretch/>
        </p:blipFill>
        <p:spPr>
          <a:xfrm>
            <a:off x="565920" y="1656000"/>
            <a:ext cx="5702040" cy="316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7" dur="indefinite" restart="never" nodeType="tmRoot">
          <p:childTnLst>
            <p:seq>
              <p:cTn id="478" dur="indefinite" nodeType="mainSeq">
                <p:childTnLst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nodeType="click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indefinite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478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Observando os resultados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536760" y="1440000"/>
            <a:ext cx="7454160" cy="427464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6860880" y="1603800"/>
            <a:ext cx="3722400" cy="457128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3"/>
          <a:stretch/>
        </p:blipFill>
        <p:spPr>
          <a:xfrm>
            <a:off x="6480000" y="2160000"/>
            <a:ext cx="5208840" cy="3671280"/>
          </a:xfrm>
          <a:prstGeom prst="rect">
            <a:avLst/>
          </a:prstGeom>
          <a:ln>
            <a:noFill/>
          </a:ln>
        </p:spPr>
      </p:pic>
      <p:pic>
        <p:nvPicPr>
          <p:cNvPr id="270" name="" descr=""/>
          <p:cNvPicPr/>
          <p:nvPr/>
        </p:nvPicPr>
        <p:blipFill>
          <a:blip r:embed="rId4"/>
          <a:stretch/>
        </p:blipFill>
        <p:spPr>
          <a:xfrm>
            <a:off x="2232000" y="3600000"/>
            <a:ext cx="4223880" cy="2824920"/>
          </a:xfrm>
          <a:prstGeom prst="rect">
            <a:avLst/>
          </a:prstGeom>
          <a:ln>
            <a:noFill/>
          </a:ln>
        </p:spPr>
      </p:pic>
      <p:pic>
        <p:nvPicPr>
          <p:cNvPr id="271" name="" descr=""/>
          <p:cNvPicPr/>
          <p:nvPr/>
        </p:nvPicPr>
        <p:blipFill>
          <a:blip r:embed="rId5"/>
          <a:stretch/>
        </p:blipFill>
        <p:spPr>
          <a:xfrm>
            <a:off x="2100240" y="1440000"/>
            <a:ext cx="3836880" cy="215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21" dur="indefinite" restart="never" nodeType="tmRoot">
          <p:childTnLst>
            <p:seq>
              <p:cTn id="522" dur="indefinite" nodeType="mainSeq">
                <p:childTnLst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478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Cura em ação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4" name="" descr=""/>
          <p:cNvPicPr/>
          <p:nvPr/>
        </p:nvPicPr>
        <p:blipFill>
          <a:blip r:embed="rId1"/>
          <a:stretch/>
        </p:blipFill>
        <p:spPr>
          <a:xfrm>
            <a:off x="3928320" y="1302840"/>
            <a:ext cx="4329000" cy="501948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2"/>
          <a:stretch/>
        </p:blipFill>
        <p:spPr>
          <a:xfrm>
            <a:off x="7431840" y="1190520"/>
            <a:ext cx="3560040" cy="442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9" dur="indefinite" restart="never" nodeType="tmRoot">
          <p:childTnLst>
            <p:seq>
              <p:cTn id="540" dur="indefinite" nodeType="mainSeq">
                <p:childTnLst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478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Algumas sugestões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TextShape 3"/>
          <p:cNvSpPr txBox="1"/>
          <p:nvPr/>
        </p:nvSpPr>
        <p:spPr>
          <a:xfrm>
            <a:off x="612000" y="1296000"/>
            <a:ext cx="9864000" cy="499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latin typeface="Ubuntu"/>
                <a:ea typeface="Noto Sans CJK SC"/>
              </a:rPr>
              <a:t>Blog da 3D Lab: https://3dlab.com.br/blog/ </a:t>
            </a:r>
            <a:endParaRPr b="0" lang="pt-BR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latin typeface="Ubuntu"/>
                <a:ea typeface="Noto Sans CJK SC"/>
              </a:rPr>
              <a:t>3D Geek Show: canal do YouTube</a:t>
            </a:r>
            <a:endParaRPr b="0" lang="pt-BR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latin typeface="Ubuntu"/>
                <a:ea typeface="Noto Sans CJK SC"/>
              </a:rPr>
              <a:t>Cultura Maker – Jasmine Moreira: canal do YouTube</a:t>
            </a:r>
            <a:endParaRPr b="0" lang="pt-BR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latin typeface="Ubuntu"/>
                <a:ea typeface="Noto Sans CJK SC"/>
              </a:rPr>
              <a:t>CHEP: canal do YouTube</a:t>
            </a:r>
            <a:endParaRPr b="0" lang="pt-BR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latin typeface="Ubuntu"/>
                <a:ea typeface="Noto Sans CJK SC"/>
              </a:rPr>
              <a:t>Thomas Sanlanderer: canal do YouTube</a:t>
            </a:r>
            <a:endParaRPr b="0" lang="pt-BR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latin typeface="Ubuntu"/>
                <a:ea typeface="Noto Sans CJK SC"/>
              </a:rPr>
              <a:t>All3DP: https://all3dp.com/pt/ </a:t>
            </a:r>
            <a:endParaRPr b="0" lang="pt-BR" sz="2800" spc="-1" strike="noStrike">
              <a:latin typeface="Arial"/>
            </a:endParaRPr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2346120" y="1620000"/>
            <a:ext cx="7498080" cy="106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0" lang="pt-BR" sz="6000" spc="-1" strike="noStrike">
                <a:solidFill>
                  <a:srgbClr val="002342"/>
                </a:solidFill>
                <a:latin typeface="Ubuntu"/>
                <a:ea typeface="DejaVu Sans"/>
              </a:rPr>
              <a:t>Manufatura Aditiva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3174120" y="2738160"/>
            <a:ext cx="5842080" cy="86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pt-BR" sz="2600" spc="-1" strike="noStrike">
                <a:solidFill>
                  <a:srgbClr val="002342"/>
                </a:solidFill>
                <a:latin typeface="Ubuntu"/>
                <a:ea typeface="DejaVu Sans"/>
              </a:rPr>
              <a:t>De noob para noob</a:t>
            </a:r>
            <a:endParaRPr b="0" lang="pt-BR" sz="26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pt-BR" sz="2600" spc="-1" strike="noStrike">
                <a:solidFill>
                  <a:srgbClr val="002342"/>
                </a:solidFill>
                <a:latin typeface="Ubuntu"/>
                <a:ea typeface="DejaVu Sans"/>
              </a:rPr>
              <a:t>Fundamentos e Introdução 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551880" y="4149720"/>
            <a:ext cx="11087640" cy="11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pt-BR" sz="2600" spc="-1" strike="noStrike">
                <a:solidFill>
                  <a:srgbClr val="002342"/>
                </a:solidFill>
                <a:latin typeface="Ubuntu"/>
                <a:ea typeface="DejaVu Sans"/>
              </a:rPr>
              <a:t>Carlos R. Rocha (carlos.rocha@riogrande.ifrs.edu.br)</a:t>
            </a:r>
            <a:endParaRPr b="0" lang="pt-BR" sz="26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pt-BR" sz="2600" spc="-1" strike="noStrike">
                <a:solidFill>
                  <a:srgbClr val="002342"/>
                </a:solidFill>
                <a:latin typeface="Ubuntu"/>
                <a:ea typeface="DejaVu Sans"/>
              </a:rPr>
              <a:t>Marina Z. Rocha (marina.zr.flora@gmail.com)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82" name="" descr=""/>
          <p:cNvPicPr/>
          <p:nvPr/>
        </p:nvPicPr>
        <p:blipFill>
          <a:blip r:embed="rId1"/>
          <a:stretch/>
        </p:blipFill>
        <p:spPr>
          <a:xfrm>
            <a:off x="11117520" y="72000"/>
            <a:ext cx="951480" cy="1007640"/>
          </a:xfrm>
          <a:prstGeom prst="rect">
            <a:avLst/>
          </a:prstGeom>
          <a:ln>
            <a:noFill/>
          </a:ln>
        </p:spPr>
      </p:pic>
      <p:pic>
        <p:nvPicPr>
          <p:cNvPr id="283" name="" descr=""/>
          <p:cNvPicPr/>
          <p:nvPr/>
        </p:nvPicPr>
        <p:blipFill>
          <a:blip r:embed="rId2"/>
          <a:stretch/>
        </p:blipFill>
        <p:spPr>
          <a:xfrm>
            <a:off x="168480" y="87480"/>
            <a:ext cx="4679640" cy="920160"/>
          </a:xfrm>
          <a:prstGeom prst="rect">
            <a:avLst/>
          </a:prstGeom>
          <a:ln>
            <a:noFill/>
          </a:ln>
        </p:spPr>
      </p:pic>
      <p:sp>
        <p:nvSpPr>
          <p:cNvPr id="284" name="CustomShape 4"/>
          <p:cNvSpPr/>
          <p:nvPr/>
        </p:nvSpPr>
        <p:spPr>
          <a:xfrm>
            <a:off x="2163600" y="5940000"/>
            <a:ext cx="7864200" cy="10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pt-BR" sz="2200" spc="-1" strike="noStrike">
                <a:solidFill>
                  <a:srgbClr val="000000"/>
                </a:solidFill>
                <a:latin typeface="Ubuntu"/>
                <a:ea typeface="DejaVu Sans"/>
              </a:rPr>
              <a:t>ASiMov – Automação, Sistemas e Movimento</a:t>
            </a:r>
            <a:endParaRPr b="0" lang="pt-BR" sz="2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pt-BR" sz="2200" spc="-1" strike="noStrike">
                <a:solidFill>
                  <a:srgbClr val="000000"/>
                </a:solidFill>
                <a:latin typeface="Ubuntu"/>
                <a:ea typeface="DejaVu Sans"/>
              </a:rPr>
              <a:t>GPAS – Grupo de Pesquisa em Automação e Sistemas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285" name="CustomShape 5"/>
          <p:cNvSpPr/>
          <p:nvPr/>
        </p:nvSpPr>
        <p:spPr>
          <a:xfrm flipV="1">
            <a:off x="0" y="6755040"/>
            <a:ext cx="12191760" cy="118440"/>
          </a:xfrm>
          <a:prstGeom prst="rect">
            <a:avLst/>
          </a:prstGeom>
          <a:solidFill>
            <a:srgbClr val="00234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514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Metais 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395280" y="1357560"/>
            <a:ext cx="5044320" cy="303300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7596000" y="1224000"/>
            <a:ext cx="4112280" cy="353124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4207680" y="3672000"/>
            <a:ext cx="3566880" cy="289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478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Resinas 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1356480" y="1512000"/>
            <a:ext cx="4582080" cy="439164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6912000" y="1388880"/>
            <a:ext cx="4246560" cy="472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514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Termoplásticos 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1080000" y="1512000"/>
            <a:ext cx="4001760" cy="484956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6768000" y="1312920"/>
            <a:ext cx="4640400" cy="511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8280000" y="1980000"/>
            <a:ext cx="3814560" cy="3814560"/>
          </a:xfrm>
          <a:prstGeom prst="rect">
            <a:avLst/>
          </a:prstGeom>
          <a:ln>
            <a:noFill/>
          </a:ln>
        </p:spPr>
      </p:pic>
      <p:sp>
        <p:nvSpPr>
          <p:cNvPr id="123" name="CustomShape 1"/>
          <p:cNvSpPr/>
          <p:nvPr/>
        </p:nvSpPr>
        <p:spPr>
          <a:xfrm>
            <a:off x="478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Fused Deposition Modeling (FDM) 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442080" y="1501560"/>
            <a:ext cx="1111392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Modelo de impressão de baixo custo mais comum</a:t>
            </a:r>
            <a:endParaRPr b="0" lang="pt-BR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Utiliza filamentos termoplásticos</a:t>
            </a:r>
            <a:endParaRPr b="0" lang="pt-BR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Variedade de modelos</a:t>
            </a:r>
            <a:endParaRPr b="0" lang="pt-BR" sz="32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Preço</a:t>
            </a:r>
            <a:endParaRPr b="0" lang="pt-BR" sz="24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Precisão</a:t>
            </a:r>
            <a:endParaRPr b="0" lang="pt-BR" sz="24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Velocidade</a:t>
            </a:r>
            <a:endParaRPr b="0" lang="pt-BR" sz="24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Ubuntu"/>
                <a:ea typeface="DejaVu Sans"/>
              </a:rPr>
              <a:t>Volume</a:t>
            </a:r>
            <a:endParaRPr b="0" lang="pt-BR" sz="2400" spc="-1" strike="noStrike"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14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Tipos de filamento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3"/>
          <p:cNvSpPr/>
          <p:nvPr/>
        </p:nvSpPr>
        <p:spPr>
          <a:xfrm>
            <a:off x="550080" y="1296000"/>
            <a:ext cx="10176840" cy="50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ABS (Acrylonitrile Butadiene Styrene)</a:t>
            </a:r>
            <a:endParaRPr b="0" lang="pt-BR" sz="3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PLA (PolyLactic Acid)</a:t>
            </a:r>
            <a:endParaRPr b="0" lang="pt-BR" sz="3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PETG (PolyEthylene Terephthalate - Glycol)</a:t>
            </a:r>
            <a:endParaRPr b="0" lang="pt-BR" sz="3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Flexível (TPE - Thermoplastic Elastomers)</a:t>
            </a:r>
            <a:endParaRPr b="0" lang="pt-BR" sz="3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Nylon</a:t>
            </a:r>
            <a:endParaRPr b="0" lang="pt-BR" sz="3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Ubuntu"/>
                <a:ea typeface="DejaVu Sans"/>
              </a:rPr>
              <a:t>Solúveis</a:t>
            </a:r>
            <a:endParaRPr b="0" lang="pt-BR" sz="3200" spc="-1" strike="noStrike">
              <a:latin typeface="Arial"/>
            </a:endParaRPr>
          </a:p>
          <a:p>
            <a:pPr marL="504000" indent="-21492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HIPS (High Impact PolyStyrene)</a:t>
            </a:r>
            <a:endParaRPr b="0" lang="pt-BR" sz="2800" spc="-1" strike="noStrike">
              <a:latin typeface="Arial"/>
            </a:endParaRPr>
          </a:p>
          <a:p>
            <a:pPr marL="504000" indent="-21492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pt-BR" sz="2800" spc="-1" strike="noStrike">
                <a:solidFill>
                  <a:srgbClr val="000000"/>
                </a:solidFill>
                <a:latin typeface="Ubuntu"/>
                <a:ea typeface="DejaVu Sans"/>
              </a:rPr>
              <a:t>PVA (PolyVinyl Alcohol)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7344000" y="3232800"/>
            <a:ext cx="3892680" cy="294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3" dur="indefinite" restart="never" nodeType="tmRoot">
          <p:childTnLst>
            <p:seq>
              <p:cTn id="134" dur="indefinite" nodeType="mainSeq">
                <p:childTnLst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514080" y="77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Ubuntu"/>
                <a:ea typeface="DejaVu Sans"/>
              </a:rPr>
              <a:t>Tipos de filamento 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31" name="Table 3"/>
          <p:cNvGraphicFramePr/>
          <p:nvPr/>
        </p:nvGraphicFramePr>
        <p:xfrm>
          <a:off x="288000" y="1464840"/>
          <a:ext cx="11518560" cy="4758480"/>
        </p:xfrm>
        <a:graphic>
          <a:graphicData uri="http://schemas.openxmlformats.org/drawingml/2006/table">
            <a:tbl>
              <a:tblPr/>
              <a:tblGrid>
                <a:gridCol w="2471040"/>
                <a:gridCol w="1809360"/>
                <a:gridCol w="1809360"/>
                <a:gridCol w="1809360"/>
                <a:gridCol w="1809360"/>
                <a:gridCol w="1810440"/>
              </a:tblGrid>
              <a:tr h="501480"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pt-BR" sz="2600" spc="-1" strike="noStrike">
                          <a:latin typeface="Ubuntu"/>
                        </a:rPr>
                        <a:t>Material</a:t>
                      </a:r>
                      <a:endParaRPr b="0" lang="pt-BR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dc5e7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2600" spc="-1" strike="noStrike">
                          <a:latin typeface="Ubuntu"/>
                        </a:rPr>
                        <a:t>ABS</a:t>
                      </a:r>
                      <a:endParaRPr b="0" lang="pt-BR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dc5e7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2600" spc="-1" strike="noStrike">
                          <a:solidFill>
                            <a:srgbClr val="00508f"/>
                          </a:solidFill>
                          <a:latin typeface="Ubuntu"/>
                        </a:rPr>
                        <a:t>PLA</a:t>
                      </a:r>
                      <a:endParaRPr b="0" lang="pt-BR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dc5e7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2600" spc="-1" strike="noStrike">
                          <a:latin typeface="Ubuntu"/>
                        </a:rPr>
                        <a:t>PETG</a:t>
                      </a:r>
                      <a:endParaRPr b="0" lang="pt-BR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dc5e7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2600" spc="-1" strike="noStrike">
                          <a:latin typeface="Ubuntu"/>
                        </a:rPr>
                        <a:t>Flexível</a:t>
                      </a:r>
                      <a:endParaRPr b="0" lang="pt-BR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dc5e7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2600" spc="-1" strike="noStrike">
                          <a:latin typeface="Ubuntu"/>
                        </a:rPr>
                        <a:t>Nylon</a:t>
                      </a:r>
                      <a:endParaRPr b="0" lang="pt-BR" sz="2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dc5e7"/>
                    </a:solidFill>
                  </a:tcPr>
                </a:tc>
              </a:tr>
              <a:tr h="501480"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Facilidade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dc5e7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Média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B w="720">
                      <a:solidFill>
                        <a:srgbClr val="ffffff"/>
                      </a:solidFill>
                    </a:lnB>
                    <a:solidFill>
                      <a:srgbClr val="d4d4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00508f"/>
                          </a:solidFill>
                          <a:latin typeface="Ubuntu"/>
                        </a:rPr>
                        <a:t>Alta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B w="720">
                      <a:solidFill>
                        <a:srgbClr val="ffffff"/>
                      </a:solidFill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Alta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B w="720">
                      <a:solidFill>
                        <a:srgbClr val="ffffff"/>
                      </a:solidFill>
                    </a:lnB>
                    <a:solidFill>
                      <a:srgbClr val="d4d4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Média/Alta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B w="720">
                      <a:solidFill>
                        <a:srgbClr val="ffffff"/>
                      </a:solidFill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Média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ffffff"/>
                      </a:solidFill>
                    </a:lnB>
                    <a:solidFill>
                      <a:srgbClr val="d4d4ff"/>
                    </a:solidFill>
                  </a:tcPr>
                </a:tc>
              </a:tr>
              <a:tr h="501480"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Durabilidade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dc5e7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Alta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d4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00508f"/>
                          </a:solidFill>
                          <a:latin typeface="Ubuntu"/>
                        </a:rPr>
                        <a:t>Média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Alta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d4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Altíssima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Altíssima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d4ff"/>
                    </a:solidFill>
                  </a:tcPr>
                </a:tc>
              </a:tr>
              <a:tr h="501480"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Temperatura(</a:t>
                      </a:r>
                      <a:r>
                        <a:rPr b="0" lang="pt-BR" sz="2300" spc="-1" strike="noStrike" baseline="33000">
                          <a:latin typeface="Ubuntu"/>
                        </a:rPr>
                        <a:t>o</a:t>
                      </a:r>
                      <a:r>
                        <a:rPr b="0" lang="pt-BR" sz="2300" spc="-1" strike="noStrike">
                          <a:latin typeface="Ubuntu"/>
                        </a:rPr>
                        <a:t>C)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dc5e7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210 – 250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d4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00508f"/>
                          </a:solidFill>
                          <a:latin typeface="Ubuntu"/>
                        </a:rPr>
                        <a:t>180 – 230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220 – 250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d4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210 – 230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240 – 260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d4ff"/>
                    </a:solidFill>
                  </a:tcPr>
                </a:tc>
              </a:tr>
              <a:tr h="501480"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  <a:ea typeface="Noto Sans CJK SC"/>
                        </a:rPr>
                        <a:t>Mesa(</a:t>
                      </a:r>
                      <a:r>
                        <a:rPr b="0" lang="pt-BR" sz="2300" spc="-1" strike="noStrike" baseline="33000">
                          <a:latin typeface="Ubuntu"/>
                          <a:ea typeface="Noto Sans CJK SC"/>
                        </a:rPr>
                        <a:t>o</a:t>
                      </a:r>
                      <a:r>
                        <a:rPr b="0" lang="pt-BR" sz="2300" spc="-1" strike="noStrike">
                          <a:latin typeface="Ubuntu"/>
                          <a:ea typeface="Noto Sans CJK SC"/>
                        </a:rPr>
                        <a:t>C)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dc5e7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80 – 110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d4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00508f"/>
                          </a:solidFill>
                          <a:latin typeface="Ubuntu"/>
                        </a:rPr>
                        <a:t>20 – 60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50 – 75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d4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30 – 60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70 – 100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d4ff"/>
                    </a:solidFill>
                  </a:tcPr>
                </a:tc>
              </a:tr>
              <a:tr h="501480"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Warping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dc5e7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Alto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d4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00508f"/>
                          </a:solidFill>
                          <a:latin typeface="Ubuntu"/>
                        </a:rPr>
                        <a:t>Mínimo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Mínimo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d4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Mínimo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Médio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d4ff"/>
                    </a:solidFill>
                  </a:tcPr>
                </a:tc>
              </a:tr>
              <a:tr h="501480"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Resistência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dc5e7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Alta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d4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00508f"/>
                          </a:solidFill>
                          <a:latin typeface="Ubuntu"/>
                        </a:rPr>
                        <a:t>Alta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Alta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d4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Média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Altíssima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d4ff"/>
                    </a:solidFill>
                  </a:tcPr>
                </a:tc>
              </a:tr>
              <a:tr h="501480"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Flexibilidade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dc5e7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Média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d4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00508f"/>
                          </a:solidFill>
                          <a:latin typeface="Ubuntu"/>
                        </a:rPr>
                        <a:t>Baixa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Média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d4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Altíssima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Alta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d4d4ff"/>
                    </a:solidFill>
                  </a:tcPr>
                </a:tc>
              </a:tr>
              <a:tr h="499320"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Outros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adc5e7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Impressão fechada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4d4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00508f"/>
                          </a:solidFill>
                          <a:latin typeface="Ubuntu"/>
                        </a:rPr>
                        <a:t>Food safe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Food safe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4d4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Variedade de materiais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latin typeface="Ubuntu"/>
                        </a:rPr>
                        <a:t>Food safe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d4d4ff"/>
                    </a:solidFill>
                  </a:tcPr>
                </a:tc>
              </a:tr>
            </a:tbl>
          </a:graphicData>
        </a:graphic>
      </p:graphicFrame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1461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2019-07-03T17:02:10Z</dcterms:created>
  <dc:creator>Carlos Rodrigues Rocha</dc:creator>
  <dc:description/>
  <dc:language>pt-BR</dc:language>
  <cp:lastModifiedBy/>
  <dcterms:modified xsi:type="dcterms:W3CDTF">2019-09-12T10:09:28Z</dcterms:modified>
  <cp:revision>49</cp:revision>
  <dc:subject/>
  <dc:title>Manufatura Aditiva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Notes">
    <vt:i4>0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14</vt:i4>
  </property>
</Properties>
</file>